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68" r:id="rId3"/>
    <p:sldId id="296" r:id="rId4"/>
    <p:sldId id="297" r:id="rId5"/>
    <p:sldId id="298" r:id="rId6"/>
    <p:sldId id="257" r:id="rId7"/>
    <p:sldId id="258" r:id="rId8"/>
    <p:sldId id="299" r:id="rId9"/>
    <p:sldId id="291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9" r:id="rId20"/>
    <p:sldId id="270" r:id="rId21"/>
    <p:sldId id="271" r:id="rId22"/>
    <p:sldId id="272" r:id="rId23"/>
    <p:sldId id="274" r:id="rId24"/>
    <p:sldId id="273" r:id="rId25"/>
    <p:sldId id="276" r:id="rId26"/>
    <p:sldId id="275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92" r:id="rId35"/>
    <p:sldId id="293" r:id="rId36"/>
    <p:sldId id="294" r:id="rId37"/>
    <p:sldId id="295" r:id="rId38"/>
    <p:sldId id="285" r:id="rId39"/>
    <p:sldId id="300" r:id="rId40"/>
    <p:sldId id="286" r:id="rId41"/>
    <p:sldId id="287" r:id="rId42"/>
    <p:sldId id="289" r:id="rId43"/>
    <p:sldId id="290" r:id="rId44"/>
    <p:sldId id="288" r:id="rId45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2C16"/>
    <a:srgbClr val="0C788E"/>
    <a:srgbClr val="025198"/>
    <a:srgbClr val="000099"/>
    <a:srgbClr val="1C1C1C"/>
    <a:srgbClr val="3366FF"/>
    <a:srgbClr val="FF9900"/>
    <a:srgbClr val="000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52" d="100"/>
          <a:sy n="152" d="100"/>
        </p:scale>
        <p:origin x="-95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7A4CA0C1-34E8-C14C-8F36-ACC1D576CD8C}" type="datetimeFigureOut">
              <a:rPr lang="en-US"/>
              <a:pPr>
                <a:defRPr/>
              </a:pPr>
              <a:t>4/11/24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FAB68526-6EB3-EB4F-83C8-FA7FC2D1B6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783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Spectral patterns accept whatever sampling you provide, then (usually) resample to fit active rendering parameters.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417BE63-20D8-684C-8874-C3F230B99A0B}" type="slidenum">
              <a:rPr lang="en-US" sz="1200"/>
              <a:pPr eaLnBrk="1" hangingPunct="1"/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Default wavelength limits are 380 - 780 nm.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010F96-7414-DE44-89E3-E0617FE49952}" type="slidenum">
              <a:rPr lang="en-US" sz="1200">
                <a:cs typeface="Arial" charset="0"/>
              </a:rPr>
              <a:pPr eaLnBrk="1" hangingPunct="1"/>
              <a:t>15</a:t>
            </a:fld>
            <a:endParaRPr lang="en-US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Worse due to advantage of rendering in color space related to eye’s effective response</a:t>
            </a: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408C3E-EEB3-0449-B856-B7D2E663D881}" type="slidenum">
              <a:rPr lang="en-US" sz="1200">
                <a:cs typeface="Arial" charset="0"/>
              </a:rPr>
              <a:pPr eaLnBrk="1" hangingPunct="1"/>
              <a:t>26</a:t>
            </a:fld>
            <a:endParaRPr lang="en-US" sz="120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B4A56-1C5B-6F4B-9912-01790FE233C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449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D96B2-A8CC-A54F-B582-F8F62B9EB40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0525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78C1F-E787-1544-A19D-13BBA5C7810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828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9CDF4-2332-B64A-B49B-ED7788401F0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3060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A591A-7905-1943-9CE7-4CA31446685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1221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FE9F6-A74F-9E45-8B58-A7F510B735F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1729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1FE28-4596-1D45-878C-3C4C1249D0E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943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1F98B-FC9A-7F4A-B4B6-FA8BAD239F7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2153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A2D76-1E84-4744-AE07-236A298A205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7888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9D5F2-4D88-2442-BC86-1CAD631F0E2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9576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2C7C9-0322-E646-88B3-DAFFD6FADF7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1698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Arial" charset="0"/>
              </a:defRPr>
            </a:lvl1pPr>
          </a:lstStyle>
          <a:p>
            <a:pPr>
              <a:defRPr/>
            </a:pPr>
            <a:fld id="{C2B0B101-B5A1-CA42-A434-CFA680C74AF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pic>
        <p:nvPicPr>
          <p:cNvPr id="1031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515100"/>
            <a:ext cx="7493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t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468313" y="2492375"/>
            <a:ext cx="5400675" cy="2736850"/>
          </a:xfrm>
        </p:spPr>
        <p:txBody>
          <a:bodyPr/>
          <a:lstStyle/>
          <a:p>
            <a:pPr algn="l" eaLnBrk="1" hangingPunct="1">
              <a:defRPr/>
            </a:pPr>
            <a:r>
              <a:rPr lang="es-UY" sz="4000" b="1" dirty="0" smtClean="0">
                <a:solidFill>
                  <a:schemeClr val="bg1"/>
                </a:solidFill>
              </a:rPr>
              <a:t>Hyperspectral Rendering in </a:t>
            </a:r>
            <a:r>
              <a:rPr lang="es-UY" sz="4000" b="1" i="1" dirty="0" smtClean="0">
                <a:solidFill>
                  <a:schemeClr val="bg1"/>
                </a:solidFill>
              </a:rPr>
              <a:t>Radiance</a:t>
            </a:r>
            <a:endParaRPr lang="es-ES" sz="4000" b="1" i="1" dirty="0" smtClean="0">
              <a:solidFill>
                <a:schemeClr val="bg1"/>
              </a:solidFill>
            </a:endParaRPr>
          </a:p>
        </p:txBody>
      </p:sp>
      <p:sp>
        <p:nvSpPr>
          <p:cNvPr id="2165" name="Rectangle 117"/>
          <p:cNvSpPr>
            <a:spLocks noChangeArrowheads="1"/>
          </p:cNvSpPr>
          <p:nvPr/>
        </p:nvSpPr>
        <p:spPr bwMode="auto">
          <a:xfrm>
            <a:off x="468313" y="5445125"/>
            <a:ext cx="5400675" cy="54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s-UY" sz="2000" b="1" dirty="0">
                <a:solidFill>
                  <a:schemeClr val="bg1"/>
                </a:solidFill>
                <a:cs typeface="Arial" charset="0"/>
              </a:rPr>
              <a:t>Greg Ward, Anyhere Software</a:t>
            </a:r>
            <a:endParaRPr lang="es-ES" sz="2000" b="1" dirty="0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i="1" dirty="0" smtClean="0"/>
              <a:t>Radiance</a:t>
            </a:r>
            <a:r>
              <a:rPr lang="en-US" dirty="0" smtClean="0"/>
              <a:t> System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Scene format has 3-component colors baked into material primitive types</a:t>
            </a:r>
          </a:p>
          <a:p>
            <a:pPr eaLnBrk="1" hangingPunct="1">
              <a:defRPr/>
            </a:pPr>
            <a:r>
              <a:rPr lang="en-US" dirty="0" smtClean="0"/>
              <a:t>Initially contemplated redesign of scene description based on “Materials and Geometry Format” (MGF)</a:t>
            </a:r>
          </a:p>
          <a:p>
            <a:pPr lvl="1" eaLnBrk="1" hangingPunct="1">
              <a:defRPr/>
            </a:pPr>
            <a:r>
              <a:rPr lang="en-US" dirty="0" smtClean="0"/>
              <a:t>would have required full rewrite of existing rendering code</a:t>
            </a:r>
          </a:p>
          <a:p>
            <a:pPr lvl="1" eaLnBrk="1" hangingPunct="1">
              <a:defRPr/>
            </a:pPr>
            <a:r>
              <a:rPr lang="en-US" dirty="0" smtClean="0"/>
              <a:t>MGF colors covers visible spectrum only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Hyperspectral</a:t>
            </a:r>
            <a:r>
              <a:rPr lang="en-US" dirty="0" smtClean="0"/>
              <a:t> Extensions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While </a:t>
            </a:r>
            <a:r>
              <a:rPr lang="en-US" i="1" dirty="0" smtClean="0"/>
              <a:t>Radiance</a:t>
            </a:r>
            <a:r>
              <a:rPr lang="en-US" dirty="0" smtClean="0"/>
              <a:t> material types only support 3 spectral samples, new pattern primitives are multi-spectral:</a:t>
            </a:r>
          </a:p>
          <a:p>
            <a:pPr lvl="1" eaLnBrk="1" hangingPunct="1">
              <a:defRPr/>
            </a:pPr>
            <a:r>
              <a:rPr lang="en-US" dirty="0" smtClean="0"/>
              <a:t>“spectrum” is a basic spectral color</a:t>
            </a:r>
          </a:p>
          <a:p>
            <a:pPr lvl="1" eaLnBrk="1" hangingPunct="1">
              <a:defRPr/>
            </a:pPr>
            <a:r>
              <a:rPr lang="en-US" dirty="0" smtClean="0"/>
              <a:t>“</a:t>
            </a:r>
            <a:r>
              <a:rPr lang="en-US" dirty="0" err="1" smtClean="0"/>
              <a:t>specfile</a:t>
            </a:r>
            <a:r>
              <a:rPr lang="en-US" dirty="0" smtClean="0"/>
              <a:t>” takes static spectrum from file</a:t>
            </a:r>
          </a:p>
          <a:p>
            <a:pPr lvl="1" eaLnBrk="1" hangingPunct="1">
              <a:defRPr/>
            </a:pPr>
            <a:r>
              <a:rPr lang="en-US" dirty="0" smtClean="0"/>
              <a:t>“</a:t>
            </a:r>
            <a:r>
              <a:rPr lang="en-US" dirty="0" err="1" smtClean="0"/>
              <a:t>specfunc</a:t>
            </a:r>
            <a:r>
              <a:rPr lang="en-US" dirty="0" smtClean="0"/>
              <a:t>” is dynamic and procedural</a:t>
            </a:r>
          </a:p>
          <a:p>
            <a:pPr lvl="1" eaLnBrk="1" hangingPunct="1">
              <a:defRPr/>
            </a:pPr>
            <a:r>
              <a:rPr lang="en-US" dirty="0" smtClean="0"/>
              <a:t>“</a:t>
            </a:r>
            <a:r>
              <a:rPr lang="en-US" dirty="0" err="1" smtClean="0"/>
              <a:t>specdata</a:t>
            </a:r>
            <a:r>
              <a:rPr lang="en-US" dirty="0" smtClean="0"/>
              <a:t>” is dynamic and data-driven</a:t>
            </a:r>
          </a:p>
          <a:p>
            <a:pPr lvl="1" eaLnBrk="1" hangingPunct="1">
              <a:defRPr/>
            </a:pPr>
            <a:r>
              <a:rPr lang="en-US" dirty="0" smtClean="0"/>
              <a:t>“</a:t>
            </a:r>
            <a:r>
              <a:rPr lang="en-US" dirty="0" err="1" smtClean="0"/>
              <a:t>specpict</a:t>
            </a:r>
            <a:r>
              <a:rPr lang="en-US" dirty="0" smtClean="0"/>
              <a:t>” maps a </a:t>
            </a:r>
            <a:r>
              <a:rPr lang="en-US" dirty="0" err="1" smtClean="0"/>
              <a:t>hyperspectral</a:t>
            </a:r>
            <a:r>
              <a:rPr lang="en-US" dirty="0" smtClean="0"/>
              <a:t> image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How Spectral Patterns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Depending on the primitive it modifies, a spectral pattern typically multiplies a material’s RGB color to determine reflectance or transmittance</a:t>
            </a:r>
          </a:p>
          <a:p>
            <a:pPr eaLnBrk="1" hangingPunct="1">
              <a:defRPr/>
            </a:pPr>
            <a:r>
              <a:rPr lang="en-US" dirty="0" smtClean="0"/>
              <a:t>Multiplication rules are based on “partition” wavelengths that define RGB bands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Partitioning the Spectrum</a:t>
            </a:r>
          </a:p>
        </p:txBody>
      </p:sp>
      <p:pic>
        <p:nvPicPr>
          <p:cNvPr id="2560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1557338"/>
            <a:ext cx="58388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23850" y="4365625"/>
            <a:ext cx="8351838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 dirty="0"/>
              <a:t>Spectrum is partitioned into wavelengths of 380-480nm for BLUE, 480-588nm for GREEN, and 588-780nm for RED for purposes of multiplication between material colors and spectral patterns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 err="1"/>
              <a:t>Extrema</a:t>
            </a:r>
            <a:r>
              <a:rPr lang="en-US" sz="1800" dirty="0"/>
              <a:t> may be adjusted to cover UV and/or IR if desired, which does not </a:t>
            </a:r>
            <a:r>
              <a:rPr lang="en-US" sz="1800" dirty="0" smtClean="0"/>
              <a:t>alter </a:t>
            </a:r>
            <a:r>
              <a:rPr lang="en-US" sz="1800" dirty="0"/>
              <a:t>the range of GREEN, only BLUE and RED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/>
              <a:t>The number of spectral samples may be set from 3 to MAXCSAMP </a:t>
            </a:r>
            <a:br>
              <a:rPr lang="en-US" sz="1800" dirty="0"/>
            </a:br>
            <a:r>
              <a:rPr lang="en-US" sz="1800" dirty="0"/>
              <a:t>(24 in 6.0a prerelease)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Example Spectrum</a:t>
            </a:r>
          </a:p>
        </p:txBody>
      </p:sp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827088" y="1700213"/>
            <a:ext cx="6650037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solidFill>
                  <a:srgbClr val="CCFFCC"/>
                </a:solidFill>
                <a:latin typeface="Courier" charset="0"/>
                <a:cs typeface="Courier" charset="0"/>
              </a:rPr>
              <a:t>void spectrum gold_spec</a:t>
            </a:r>
          </a:p>
          <a:p>
            <a:pPr eaLnBrk="1" hangingPunct="1"/>
            <a:r>
              <a:rPr lang="pt-BR" sz="1200">
                <a:solidFill>
                  <a:srgbClr val="CCFFCC"/>
                </a:solidFill>
                <a:latin typeface="Courier" charset="0"/>
                <a:cs typeface="Courier" charset="0"/>
              </a:rPr>
              <a:t>0</a:t>
            </a:r>
          </a:p>
          <a:p>
            <a:pPr eaLnBrk="1" hangingPunct="1"/>
            <a:r>
              <a:rPr lang="pt-BR" sz="1200">
                <a:solidFill>
                  <a:srgbClr val="CCFFCC"/>
                </a:solidFill>
                <a:latin typeface="Courier" charset="0"/>
                <a:cs typeface="Courier" charset="0"/>
              </a:rPr>
              <a:t>0</a:t>
            </a:r>
          </a:p>
          <a:p>
            <a:pPr eaLnBrk="1" hangingPunct="1"/>
            <a:r>
              <a:rPr lang="pt-BR" sz="1200">
                <a:solidFill>
                  <a:srgbClr val="CCFFCC"/>
                </a:solidFill>
                <a:latin typeface="Courier" charset="0"/>
                <a:cs typeface="Courier" charset="0"/>
              </a:rPr>
              <a:t>82 380 775 0.389133964 0.389133964 0.389255302 0.389980986 0.391051245</a:t>
            </a:r>
          </a:p>
          <a:p>
            <a:pPr eaLnBrk="1" hangingPunct="1"/>
            <a:r>
              <a:rPr lang="pt-BR" sz="1200">
                <a:solidFill>
                  <a:srgbClr val="CCFFCC"/>
                </a:solidFill>
                <a:latin typeface="Courier" charset="0"/>
                <a:cs typeface="Courier" charset="0"/>
              </a:rPr>
              <a:t>	0.392138273 0.392908482 0.393032534 0.392429968 0.391351324</a:t>
            </a:r>
          </a:p>
          <a:p>
            <a:pPr eaLnBrk="1" hangingPunct="1"/>
            <a:r>
              <a:rPr lang="pt-BR" sz="1200">
                <a:solidFill>
                  <a:srgbClr val="CCFFCC"/>
                </a:solidFill>
                <a:latin typeface="Courier" charset="0"/>
                <a:cs typeface="Courier" charset="0"/>
              </a:rPr>
              <a:t>	0.390030615 0.388650157 0.387407915 0.386320218 0.385530031</a:t>
            </a:r>
          </a:p>
          <a:p>
            <a:pPr eaLnBrk="1" hangingPunct="1"/>
            <a:r>
              <a:rPr lang="pt-BR" sz="1200">
                <a:solidFill>
                  <a:srgbClr val="CCFFCC"/>
                </a:solidFill>
                <a:latin typeface="Courier" charset="0"/>
                <a:cs typeface="Courier" charset="0"/>
              </a:rPr>
              <a:t>	0.385510124 0.386040307 0.386026057 0.388298949 0.394215681</a:t>
            </a:r>
          </a:p>
          <a:p>
            <a:pPr eaLnBrk="1" hangingPunct="1"/>
            <a:r>
              <a:rPr lang="pt-BR" sz="1200">
                <a:solidFill>
                  <a:srgbClr val="CCFFCC"/>
                </a:solidFill>
                <a:latin typeface="Courier" charset="0"/>
                <a:cs typeface="Courier" charset="0"/>
              </a:rPr>
              <a:t>	0.404140535 0.419966115 0.443246002 0.473861019 0.511014174</a:t>
            </a:r>
          </a:p>
          <a:p>
            <a:pPr eaLnBrk="1" hangingPunct="1"/>
            <a:r>
              <a:rPr lang="pt-BR" sz="1200">
                <a:solidFill>
                  <a:srgbClr val="CCFFCC"/>
                </a:solidFill>
                <a:latin typeface="Courier" charset="0"/>
                <a:cs typeface="Courier" charset="0"/>
              </a:rPr>
              <a:t>	0.552643396 0.596304788 0.639685049 0.682955923 0.723645597</a:t>
            </a:r>
          </a:p>
          <a:p>
            <a:pPr eaLnBrk="1" hangingPunct="1"/>
            <a:r>
              <a:rPr lang="pt-BR" sz="1200">
                <a:solidFill>
                  <a:srgbClr val="CCFFCC"/>
                </a:solidFill>
                <a:latin typeface="Courier" charset="0"/>
                <a:cs typeface="Courier" charset="0"/>
              </a:rPr>
              <a:t>	0.759200442 0.789126545 0.813469177 0.832955943 0.848265499</a:t>
            </a:r>
          </a:p>
          <a:p>
            <a:pPr eaLnBrk="1" hangingPunct="1"/>
            <a:r>
              <a:rPr lang="pt-BR" sz="1200">
                <a:solidFill>
                  <a:srgbClr val="CCFFCC"/>
                </a:solidFill>
                <a:latin typeface="Courier" charset="0"/>
                <a:cs typeface="Courier" charset="0"/>
              </a:rPr>
              <a:t>	0.860485356 0.870549939 0.878925721 0.885276016 0.891159039</a:t>
            </a:r>
          </a:p>
          <a:p>
            <a:pPr eaLnBrk="1" hangingPunct="1"/>
            <a:r>
              <a:rPr lang="pt-BR" sz="1200">
                <a:solidFill>
                  <a:srgbClr val="CCFFCC"/>
                </a:solidFill>
                <a:latin typeface="Courier" charset="0"/>
                <a:cs typeface="Courier" charset="0"/>
              </a:rPr>
              <a:t>	0.896546999 0.901393946 0.905636686 0.909327028 0.912475235</a:t>
            </a:r>
          </a:p>
          <a:p>
            <a:pPr eaLnBrk="1" hangingPunct="1"/>
            <a:r>
              <a:rPr lang="pt-BR" sz="1200">
                <a:solidFill>
                  <a:srgbClr val="CCFFCC"/>
                </a:solidFill>
                <a:latin typeface="Courier" charset="0"/>
                <a:cs typeface="Courier" charset="0"/>
              </a:rPr>
              <a:t>	0.91521538 0.917680109 0.919998384 0.922297675 0.924966158</a:t>
            </a:r>
          </a:p>
          <a:p>
            <a:pPr eaLnBrk="1" hangingPunct="1"/>
            <a:r>
              <a:rPr lang="pt-BR" sz="1200">
                <a:solidFill>
                  <a:srgbClr val="CCFFCC"/>
                </a:solidFill>
                <a:latin typeface="Courier" charset="0"/>
                <a:cs typeface="Courier" charset="0"/>
              </a:rPr>
              <a:t>	0.927728576 0.930571538 0.933477024 0.936421086 0.939377245</a:t>
            </a:r>
          </a:p>
          <a:p>
            <a:pPr eaLnBrk="1" hangingPunct="1"/>
            <a:r>
              <a:rPr lang="pt-BR" sz="1200">
                <a:solidFill>
                  <a:srgbClr val="CCFFCC"/>
                </a:solidFill>
                <a:latin typeface="Courier" charset="0"/>
                <a:cs typeface="Courier" charset="0"/>
              </a:rPr>
              <a:t>	0.942439249 0.945588396 0.948563802 0.951319598 0.953828111</a:t>
            </a:r>
          </a:p>
          <a:p>
            <a:pPr eaLnBrk="1" hangingPunct="1"/>
            <a:r>
              <a:rPr lang="pt-BR" sz="1200">
                <a:solidFill>
                  <a:srgbClr val="CCFFCC"/>
                </a:solidFill>
                <a:latin typeface="Courier" charset="0"/>
                <a:cs typeface="Courier" charset="0"/>
              </a:rPr>
              <a:t>	0.956075841 0.958059262 0.959789105 0.961306963 0.96261608</a:t>
            </a:r>
          </a:p>
          <a:p>
            <a:pPr eaLnBrk="1" hangingPunct="1"/>
            <a:r>
              <a:rPr lang="pt-BR" sz="1200">
                <a:solidFill>
                  <a:srgbClr val="CCFFCC"/>
                </a:solidFill>
                <a:latin typeface="Courier" charset="0"/>
                <a:cs typeface="Courier" charset="0"/>
              </a:rPr>
              <a:t>	0.963753124 0.964748535 0.965627808 0.966413149 0.96712339</a:t>
            </a:r>
          </a:p>
          <a:p>
            <a:pPr eaLnBrk="1" hangingPunct="1"/>
            <a:r>
              <a:rPr lang="pt-BR" sz="1200">
                <a:solidFill>
                  <a:srgbClr val="CCFFCC"/>
                </a:solidFill>
                <a:latin typeface="Courier" charset="0"/>
                <a:cs typeface="Courier" charset="0"/>
              </a:rPr>
              <a:t>	0.967778124 0.968398351 0.968976934 0.969517604 0.970024269</a:t>
            </a:r>
          </a:p>
          <a:p>
            <a:pPr eaLnBrk="1" hangingPunct="1"/>
            <a:r>
              <a:rPr lang="pt-BR" sz="1200">
                <a:solidFill>
                  <a:srgbClr val="CCFFCC"/>
                </a:solidFill>
                <a:latin typeface="Courier" charset="0"/>
                <a:cs typeface="Courier" charset="0"/>
              </a:rPr>
              <a:t>	0.970500409 0.970949021 0.971372989 0.971775043 0.972157635</a:t>
            </a:r>
          </a:p>
          <a:p>
            <a:pPr eaLnBrk="1" hangingPunct="1"/>
            <a:endParaRPr lang="en-US" sz="1200">
              <a:solidFill>
                <a:srgbClr val="CCFFCC"/>
              </a:solidFill>
              <a:latin typeface="Courier" charset="0"/>
              <a:cs typeface="Courier" charset="0"/>
            </a:endParaRPr>
          </a:p>
          <a:p>
            <a:pPr eaLnBrk="1" hangingPunct="1"/>
            <a:r>
              <a:rPr lang="en-US" sz="1200">
                <a:solidFill>
                  <a:srgbClr val="CCFFCC"/>
                </a:solidFill>
                <a:latin typeface="Courier" charset="0"/>
                <a:cs typeface="Courier" charset="0"/>
              </a:rPr>
              <a:t>gold_spec metal gold_smat</a:t>
            </a:r>
          </a:p>
          <a:p>
            <a:pPr eaLnBrk="1" hangingPunct="1"/>
            <a:r>
              <a:rPr lang="en-US" sz="1200">
                <a:solidFill>
                  <a:srgbClr val="CCFFCC"/>
                </a:solidFill>
                <a:latin typeface="Courier" charset="0"/>
                <a:cs typeface="Courier" charset="0"/>
              </a:rPr>
              <a:t>0</a:t>
            </a:r>
          </a:p>
          <a:p>
            <a:pPr eaLnBrk="1" hangingPunct="1"/>
            <a:r>
              <a:rPr lang="en-US" sz="1200">
                <a:solidFill>
                  <a:srgbClr val="CCFFCC"/>
                </a:solidFill>
                <a:latin typeface="Courier" charset="0"/>
                <a:cs typeface="Courier" charset="0"/>
              </a:rPr>
              <a:t>0</a:t>
            </a:r>
          </a:p>
          <a:p>
            <a:pPr eaLnBrk="1" hangingPunct="1"/>
            <a:r>
              <a:rPr lang="en-US" sz="1200">
                <a:solidFill>
                  <a:srgbClr val="CCFFCC"/>
                </a:solidFill>
                <a:latin typeface="Courier" charset="0"/>
                <a:cs typeface="Courier" charset="0"/>
              </a:rPr>
              <a:t>5 1 1 1 1 0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07504" y="2276872"/>
            <a:ext cx="1432183" cy="792088"/>
            <a:chOff x="107504" y="2276872"/>
            <a:chExt cx="1432183" cy="792088"/>
          </a:xfrm>
        </p:grpSpPr>
        <p:sp>
          <p:nvSpPr>
            <p:cNvPr id="3" name="Oval 2"/>
            <p:cNvSpPr/>
            <p:nvPr/>
          </p:nvSpPr>
          <p:spPr>
            <a:xfrm>
              <a:off x="1115616" y="2276872"/>
              <a:ext cx="424071" cy="267500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/>
            <p:cNvCxnSpPr>
              <a:endCxn id="3" idx="3"/>
            </p:cNvCxnSpPr>
            <p:nvPr/>
          </p:nvCxnSpPr>
          <p:spPr>
            <a:xfrm flipV="1">
              <a:off x="611560" y="2505198"/>
              <a:ext cx="566160" cy="27573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07504" y="2761183"/>
              <a:ext cx="10251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1"/>
                  </a:solidFill>
                </a:rPr>
                <a:t>Starting </a:t>
              </a:r>
              <a:r>
                <a:rPr lang="en-US" sz="1400" dirty="0" err="1" smtClean="0">
                  <a:solidFill>
                    <a:schemeClr val="accent1"/>
                  </a:solidFill>
                  <a:latin typeface="Lucida Grande"/>
                  <a:ea typeface="Lucida Grande"/>
                  <a:cs typeface="Lucida Grande"/>
                </a:rPr>
                <a:t>λ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83568" y="2276872"/>
            <a:ext cx="1216159" cy="1315889"/>
            <a:chOff x="683568" y="2276872"/>
            <a:chExt cx="1216159" cy="1315889"/>
          </a:xfrm>
        </p:grpSpPr>
        <p:sp>
          <p:nvSpPr>
            <p:cNvPr id="5" name="Oval 4"/>
            <p:cNvSpPr/>
            <p:nvPr/>
          </p:nvSpPr>
          <p:spPr>
            <a:xfrm>
              <a:off x="1475656" y="2276872"/>
              <a:ext cx="424071" cy="267500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1475656" y="2564904"/>
              <a:ext cx="144016" cy="6480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83568" y="3284984"/>
              <a:ext cx="9432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1"/>
                  </a:solidFill>
                </a:rPr>
                <a:t>Ending </a:t>
              </a:r>
              <a:r>
                <a:rPr lang="en-US" sz="1400" dirty="0" err="1" smtClean="0">
                  <a:solidFill>
                    <a:schemeClr val="accent1"/>
                  </a:solidFill>
                  <a:latin typeface="Lucida Grande"/>
                  <a:ea typeface="Lucida Grande"/>
                  <a:cs typeface="Lucida Grande"/>
                </a:rPr>
                <a:t>λ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67544" y="5949280"/>
            <a:ext cx="1902972" cy="523801"/>
            <a:chOff x="467544" y="5949280"/>
            <a:chExt cx="1902972" cy="523801"/>
          </a:xfrm>
        </p:grpSpPr>
        <p:sp>
          <p:nvSpPr>
            <p:cNvPr id="18" name="Oval 17"/>
            <p:cNvSpPr/>
            <p:nvPr/>
          </p:nvSpPr>
          <p:spPr>
            <a:xfrm>
              <a:off x="1043608" y="5949280"/>
              <a:ext cx="576064" cy="216024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7544" y="6165304"/>
              <a:ext cx="19029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1"/>
                  </a:solidFill>
                </a:rPr>
                <a:t>Multiplies spectrum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New Rendering Parameters</a:t>
            </a:r>
          </a:p>
        </p:txBody>
      </p:sp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539750" y="1844675"/>
            <a:ext cx="82804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Supported by all renderers (</a:t>
            </a:r>
            <a:r>
              <a:rPr lang="en-US" sz="1800" b="1" dirty="0" err="1"/>
              <a:t>rpict</a:t>
            </a:r>
            <a:r>
              <a:rPr lang="en-US" sz="1800" dirty="0"/>
              <a:t>, </a:t>
            </a:r>
            <a:r>
              <a:rPr lang="en-US" sz="1800" b="1" dirty="0" err="1"/>
              <a:t>rvu</a:t>
            </a:r>
            <a:r>
              <a:rPr lang="en-US" sz="1800" dirty="0"/>
              <a:t>, </a:t>
            </a:r>
            <a:r>
              <a:rPr lang="en-US" sz="1800" b="1" dirty="0" err="1"/>
              <a:t>rtrace</a:t>
            </a:r>
            <a:r>
              <a:rPr lang="en-US" sz="1800" dirty="0"/>
              <a:t>, &amp; </a:t>
            </a:r>
            <a:r>
              <a:rPr lang="en-US" sz="1800" b="1" dirty="0" err="1"/>
              <a:t>rcontrib</a:t>
            </a:r>
            <a:r>
              <a:rPr lang="en-US" sz="1800" dirty="0"/>
              <a:t>):</a:t>
            </a:r>
          </a:p>
          <a:p>
            <a:pPr eaLnBrk="1" hangingPunct="1"/>
            <a:r>
              <a:rPr lang="en-US" sz="1800" dirty="0"/>
              <a:t>	-</a:t>
            </a:r>
            <a:r>
              <a:rPr lang="en-US" sz="1800" dirty="0" err="1"/>
              <a:t>cs</a:t>
            </a:r>
            <a:r>
              <a:rPr lang="en-US" sz="1800" dirty="0"/>
              <a:t> N		# number of spectral samples (default is 3)</a:t>
            </a:r>
          </a:p>
          <a:p>
            <a:pPr eaLnBrk="1" hangingPunct="1"/>
            <a:r>
              <a:rPr lang="en-US" sz="1800" dirty="0"/>
              <a:t>	-</a:t>
            </a:r>
            <a:r>
              <a:rPr lang="en-US" sz="1800" dirty="0" err="1"/>
              <a:t>cw</a:t>
            </a:r>
            <a:r>
              <a:rPr lang="en-US" sz="1800" dirty="0"/>
              <a:t> w1 w2	# spectrum equally divided from w1 to w2 (nm)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Supported by </a:t>
            </a:r>
            <a:r>
              <a:rPr lang="en-US" sz="1800" b="1" dirty="0" err="1"/>
              <a:t>rpict</a:t>
            </a:r>
            <a:r>
              <a:rPr lang="en-US" sz="1800" dirty="0"/>
              <a:t> and </a:t>
            </a:r>
            <a:r>
              <a:rPr lang="en-US" sz="1800" b="1" dirty="0" err="1"/>
              <a:t>rtrace</a:t>
            </a:r>
            <a:r>
              <a:rPr lang="en-US" sz="1800" dirty="0"/>
              <a:t>:</a:t>
            </a:r>
          </a:p>
          <a:p>
            <a:pPr eaLnBrk="1" hangingPunct="1"/>
            <a:r>
              <a:rPr lang="en-US" sz="1800" dirty="0"/>
              <a:t>	-</a:t>
            </a:r>
            <a:r>
              <a:rPr lang="en-US" sz="1800" dirty="0" err="1"/>
              <a:t>pRGB</a:t>
            </a:r>
            <a:r>
              <a:rPr lang="en-US" sz="1800" dirty="0"/>
              <a:t>		# output RGB color space (default)</a:t>
            </a:r>
          </a:p>
          <a:p>
            <a:pPr eaLnBrk="1" hangingPunct="1"/>
            <a:r>
              <a:rPr lang="en-US" sz="1800" dirty="0"/>
              <a:t>	-</a:t>
            </a:r>
            <a:r>
              <a:rPr lang="en-US" sz="1800" dirty="0" err="1"/>
              <a:t>pXYZ</a:t>
            </a:r>
            <a:r>
              <a:rPr lang="en-US" sz="1800" dirty="0"/>
              <a:t>		# output XYZ color space</a:t>
            </a:r>
          </a:p>
          <a:p>
            <a:pPr eaLnBrk="1" hangingPunct="1"/>
            <a:r>
              <a:rPr lang="en-US" sz="1800" dirty="0"/>
              <a:t>	-pc </a:t>
            </a:r>
            <a:r>
              <a:rPr lang="en-US" sz="1800" dirty="0" err="1"/>
              <a:t>xr</a:t>
            </a:r>
            <a:r>
              <a:rPr lang="en-US" sz="1800" dirty="0"/>
              <a:t> </a:t>
            </a:r>
            <a:r>
              <a:rPr lang="en-US" sz="1800" dirty="0" err="1"/>
              <a:t>yr</a:t>
            </a:r>
            <a:r>
              <a:rPr lang="en-US" sz="1800" dirty="0"/>
              <a:t> </a:t>
            </a:r>
            <a:r>
              <a:rPr lang="en-US" sz="1800" dirty="0" err="1"/>
              <a:t>xg</a:t>
            </a:r>
            <a:r>
              <a:rPr lang="en-US" sz="1800" dirty="0"/>
              <a:t> </a:t>
            </a:r>
            <a:r>
              <a:rPr lang="en-US" sz="1800" dirty="0" err="1"/>
              <a:t>yg</a:t>
            </a:r>
            <a:r>
              <a:rPr lang="en-US" sz="1800" dirty="0"/>
              <a:t> </a:t>
            </a:r>
            <a:r>
              <a:rPr lang="en-US" sz="1800" dirty="0" err="1"/>
              <a:t>xb</a:t>
            </a:r>
            <a:r>
              <a:rPr lang="en-US" sz="1800" dirty="0"/>
              <a:t> </a:t>
            </a:r>
            <a:r>
              <a:rPr lang="en-US" sz="1800" dirty="0" err="1"/>
              <a:t>yb</a:t>
            </a:r>
            <a:r>
              <a:rPr lang="en-US" sz="1800" dirty="0"/>
              <a:t> </a:t>
            </a:r>
            <a:r>
              <a:rPr lang="en-US" sz="1800" dirty="0" err="1"/>
              <a:t>xw</a:t>
            </a:r>
            <a:r>
              <a:rPr lang="en-US" sz="1800" dirty="0"/>
              <a:t> </a:t>
            </a:r>
            <a:r>
              <a:rPr lang="en-US" sz="1800" dirty="0" err="1"/>
              <a:t>yw</a:t>
            </a:r>
            <a:r>
              <a:rPr lang="en-US" sz="1800" dirty="0"/>
              <a:t>	# output custom color space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Supported by </a:t>
            </a:r>
            <a:r>
              <a:rPr lang="en-US" sz="1800" b="1" dirty="0" err="1"/>
              <a:t>rtrace</a:t>
            </a:r>
            <a:r>
              <a:rPr lang="en-US" sz="1800" dirty="0"/>
              <a:t> only:</a:t>
            </a:r>
          </a:p>
          <a:p>
            <a:pPr eaLnBrk="1" hangingPunct="1"/>
            <a:r>
              <a:rPr lang="en-US" sz="1800" dirty="0"/>
              <a:t>	-</a:t>
            </a:r>
            <a:r>
              <a:rPr lang="en-US" sz="1800" dirty="0" err="1"/>
              <a:t>pY</a:t>
            </a:r>
            <a:r>
              <a:rPr lang="en-US" sz="1800" dirty="0"/>
              <a:t>		# output single-channel </a:t>
            </a:r>
            <a:r>
              <a:rPr lang="en-US" sz="1800" dirty="0" err="1"/>
              <a:t>photopic</a:t>
            </a:r>
            <a:r>
              <a:rPr lang="en-US" sz="1800" dirty="0"/>
              <a:t> luminance</a:t>
            </a:r>
          </a:p>
          <a:p>
            <a:pPr eaLnBrk="1" hangingPunct="1"/>
            <a:r>
              <a:rPr lang="en-US" sz="1800" dirty="0"/>
              <a:t>	-</a:t>
            </a:r>
            <a:r>
              <a:rPr lang="en-US" sz="1800" dirty="0" err="1"/>
              <a:t>pS</a:t>
            </a:r>
            <a:r>
              <a:rPr lang="en-US" sz="1800" dirty="0"/>
              <a:t>		# output single-channel </a:t>
            </a:r>
            <a:r>
              <a:rPr lang="en-US" sz="1800" dirty="0" err="1"/>
              <a:t>scotopic</a:t>
            </a:r>
            <a:r>
              <a:rPr lang="en-US" sz="1800" dirty="0"/>
              <a:t> </a:t>
            </a:r>
            <a:r>
              <a:rPr lang="en-US" sz="1800" dirty="0" smtClean="0"/>
              <a:t>luminance</a:t>
            </a:r>
          </a:p>
          <a:p>
            <a:pPr eaLnBrk="1" hangingPunct="1"/>
            <a:r>
              <a:rPr lang="en-US" sz="1800" dirty="0"/>
              <a:t>	</a:t>
            </a:r>
            <a:r>
              <a:rPr lang="en-US" sz="1800" dirty="0" smtClean="0"/>
              <a:t>-</a:t>
            </a:r>
            <a:r>
              <a:rPr lang="en-US" sz="1800" dirty="0" err="1" smtClean="0"/>
              <a:t>pM</a:t>
            </a:r>
            <a:r>
              <a:rPr lang="en-US" sz="1800" dirty="0" smtClean="0"/>
              <a:t>		# output single-channel </a:t>
            </a:r>
            <a:r>
              <a:rPr lang="en-US" sz="1800" dirty="0" err="1" smtClean="0"/>
              <a:t>melanopic</a:t>
            </a:r>
            <a:r>
              <a:rPr lang="en-US" sz="1800" dirty="0" smtClean="0"/>
              <a:t> luminance</a:t>
            </a:r>
            <a:endParaRPr lang="en-US" sz="1800" dirty="0"/>
          </a:p>
          <a:p>
            <a:pPr eaLnBrk="1" hangingPunct="1"/>
            <a:r>
              <a:rPr lang="en-US" sz="1800" dirty="0"/>
              <a:t>	-co+		# output N-channel spectral </a:t>
            </a:r>
            <a:r>
              <a:rPr lang="en-US" sz="1800" dirty="0" smtClean="0"/>
              <a:t>color (also </a:t>
            </a:r>
            <a:r>
              <a:rPr lang="en-US" sz="1800" b="1" dirty="0" err="1" smtClean="0"/>
              <a:t>rtpict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827088" y="5876925"/>
            <a:ext cx="7551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Note:  </a:t>
            </a:r>
            <a:r>
              <a:rPr lang="en-US" sz="1800" b="1"/>
              <a:t>rcontrib</a:t>
            </a:r>
            <a:r>
              <a:rPr lang="en-US" sz="1800"/>
              <a:t> always produces full spectral output based on -cs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New HSR Image Format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5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HSR for “</a:t>
            </a:r>
            <a:r>
              <a:rPr lang="en-US" dirty="0" err="1" smtClean="0"/>
              <a:t>Hyperspectral</a:t>
            </a:r>
            <a:r>
              <a:rPr lang="en-US" dirty="0" smtClean="0"/>
              <a:t> Radiance” uses similar common-exponent encoding to RGBE and XYZE (i.e., HDR format)</a:t>
            </a:r>
          </a:p>
          <a:p>
            <a:pPr eaLnBrk="1" hangingPunct="1">
              <a:defRPr/>
            </a:pPr>
            <a:r>
              <a:rPr lang="en-US" dirty="0" smtClean="0"/>
              <a:t>Can be produced by </a:t>
            </a:r>
            <a:r>
              <a:rPr lang="en-US" b="1" dirty="0" err="1" smtClean="0"/>
              <a:t>rtrace</a:t>
            </a:r>
            <a:r>
              <a:rPr lang="en-US" dirty="0" smtClean="0"/>
              <a:t>, </a:t>
            </a:r>
            <a:r>
              <a:rPr lang="en-US" b="1" dirty="0" err="1" smtClean="0"/>
              <a:t>rcontrib</a:t>
            </a:r>
            <a:r>
              <a:rPr lang="en-US" dirty="0" smtClean="0"/>
              <a:t>, or </a:t>
            </a:r>
            <a:r>
              <a:rPr lang="en-US" b="1" dirty="0" err="1" smtClean="0"/>
              <a:t>rtpict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Can be used by “</a:t>
            </a:r>
            <a:r>
              <a:rPr lang="en-US" dirty="0" err="1" smtClean="0"/>
              <a:t>specpict</a:t>
            </a:r>
            <a:r>
              <a:rPr lang="en-US" dirty="0" smtClean="0"/>
              <a:t>” primitive</a:t>
            </a:r>
          </a:p>
          <a:p>
            <a:pPr eaLnBrk="1" hangingPunct="1">
              <a:defRPr/>
            </a:pPr>
            <a:r>
              <a:rPr lang="en-US" dirty="0" smtClean="0"/>
              <a:t>Can be manipulated by </a:t>
            </a:r>
            <a:r>
              <a:rPr lang="en-US" b="1" dirty="0" err="1" smtClean="0"/>
              <a:t>pfilt</a:t>
            </a:r>
            <a:r>
              <a:rPr lang="en-US" dirty="0" smtClean="0"/>
              <a:t>, </a:t>
            </a:r>
            <a:r>
              <a:rPr lang="en-US" b="1" dirty="0" smtClean="0"/>
              <a:t>rcode2bmp,</a:t>
            </a:r>
            <a:r>
              <a:rPr lang="en-US" dirty="0" smtClean="0"/>
              <a:t> </a:t>
            </a:r>
            <a:r>
              <a:rPr lang="en-US" b="1" dirty="0" err="1" smtClean="0"/>
              <a:t>rcomb</a:t>
            </a:r>
            <a:r>
              <a:rPr lang="en-US" dirty="0" smtClean="0"/>
              <a:t>, </a:t>
            </a:r>
            <a:r>
              <a:rPr lang="en-US" b="1" dirty="0" err="1" smtClean="0"/>
              <a:t>rcrop</a:t>
            </a:r>
            <a:r>
              <a:rPr lang="en-US" dirty="0" smtClean="0"/>
              <a:t>, and </a:t>
            </a:r>
            <a:r>
              <a:rPr lang="en-US" b="1" dirty="0" err="1" smtClean="0"/>
              <a:t>rmtxop</a:t>
            </a:r>
            <a:r>
              <a:rPr lang="en-US" dirty="0" smtClean="0"/>
              <a:t> tools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Example with </a:t>
            </a:r>
            <a:r>
              <a:rPr lang="en-US" b="1" dirty="0" err="1" smtClean="0"/>
              <a:t>rtpict</a:t>
            </a:r>
            <a:r>
              <a:rPr lang="en-US" dirty="0" smtClean="0"/>
              <a:t> &amp; </a:t>
            </a:r>
            <a:r>
              <a:rPr lang="en-US" b="1" dirty="0" err="1" smtClean="0"/>
              <a:t>rcomb</a:t>
            </a:r>
            <a:endParaRPr lang="en-US" b="1" dirty="0" smtClean="0"/>
          </a:p>
        </p:txBody>
      </p:sp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468313" y="1916113"/>
            <a:ext cx="59039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Render a hyperspectral image with </a:t>
            </a:r>
            <a:r>
              <a:rPr lang="en-US" sz="1800" b="1"/>
              <a:t>rtpict</a:t>
            </a:r>
            <a:r>
              <a:rPr lang="en-US" sz="1800"/>
              <a:t> and anti-alias with </a:t>
            </a:r>
            <a:r>
              <a:rPr lang="en-US" sz="1800" b="1"/>
              <a:t>pfilt</a:t>
            </a:r>
            <a:r>
              <a:rPr lang="en-US" sz="1800"/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0113" y="2565400"/>
            <a:ext cx="806450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rtpict</a:t>
            </a: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-</a:t>
            </a:r>
            <a:r>
              <a:rPr lang="en-US" sz="1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vf</a:t>
            </a: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</a:t>
            </a:r>
            <a:r>
              <a:rPr lang="en-US" sz="1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myview.vf</a:t>
            </a: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-x 2048 -y 2048 -</a:t>
            </a:r>
            <a:r>
              <a:rPr lang="en-US" sz="16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cs</a:t>
            </a:r>
            <a:r>
              <a:rPr lang="en-US" sz="1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</a:t>
            </a: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18 -co+ </a:t>
            </a:r>
            <a:r>
              <a:rPr lang="en-US" sz="1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specscene.oct</a:t>
            </a: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\</a:t>
            </a:r>
          </a:p>
          <a:p>
            <a:pPr>
              <a:defRPr/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	| </a:t>
            </a:r>
            <a:r>
              <a:rPr lang="en-US" sz="1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pfilt</a:t>
            </a: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-1 -x /2 -y /2 -r .6 &gt; </a:t>
            </a:r>
            <a:r>
              <a:rPr lang="en-US" sz="1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specim.hsr</a:t>
            </a:r>
            <a:endParaRPr lang="en-US" sz="1600" dirty="0">
              <a:solidFill>
                <a:schemeClr val="accent1">
                  <a:lumMod val="40000"/>
                  <a:lumOff val="60000"/>
                </a:schemeClr>
              </a:solidFill>
              <a:latin typeface="Courier"/>
              <a:cs typeface="Courier"/>
            </a:endParaRPr>
          </a:p>
        </p:txBody>
      </p:sp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468313" y="3429000"/>
            <a:ext cx="8012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Convert result to RGB image and melanpopic pixel array using </a:t>
            </a:r>
            <a:r>
              <a:rPr lang="en-US" sz="1800" b="1"/>
              <a:t>rcomb</a:t>
            </a:r>
            <a:r>
              <a:rPr lang="en-US" sz="1800"/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0113" y="3860800"/>
            <a:ext cx="4986337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rcomb</a:t>
            </a: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</a:t>
            </a:r>
            <a:r>
              <a:rPr lang="en-US" sz="1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specim.hsr</a:t>
            </a: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-c RGB -fc &gt; </a:t>
            </a:r>
            <a:r>
              <a:rPr lang="en-US" sz="1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rgbim.hdr</a:t>
            </a:r>
            <a:endParaRPr lang="en-US" sz="1600" dirty="0">
              <a:solidFill>
                <a:schemeClr val="accent1">
                  <a:lumMod val="40000"/>
                  <a:lumOff val="60000"/>
                </a:schemeClr>
              </a:solidFill>
              <a:latin typeface="Courier"/>
              <a:cs typeface="Courier"/>
            </a:endParaRPr>
          </a:p>
          <a:p>
            <a:pPr>
              <a:defRPr/>
            </a:pPr>
            <a:r>
              <a:rPr lang="en-US" sz="1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rcomb</a:t>
            </a: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</a:t>
            </a:r>
            <a:r>
              <a:rPr lang="en-US" sz="1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specim.hsr</a:t>
            </a: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-c M -</a:t>
            </a:r>
            <a:r>
              <a:rPr lang="en-US" sz="1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ff</a:t>
            </a: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 &gt; </a:t>
            </a:r>
            <a:r>
              <a:rPr lang="en-US" sz="1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melim.mtx</a:t>
            </a:r>
            <a:endParaRPr lang="en-US" sz="1600" dirty="0">
              <a:solidFill>
                <a:schemeClr val="accent1">
                  <a:lumMod val="40000"/>
                  <a:lumOff val="60000"/>
                </a:schemeClr>
              </a:solidFill>
              <a:latin typeface="Courier"/>
              <a:cs typeface="Courier"/>
            </a:endParaRPr>
          </a:p>
        </p:txBody>
      </p:sp>
      <p:sp>
        <p:nvSpPr>
          <p:cNvPr id="31750" name="TextBox 5"/>
          <p:cNvSpPr txBox="1">
            <a:spLocks noChangeArrowheads="1"/>
          </p:cNvSpPr>
          <p:nvPr/>
        </p:nvSpPr>
        <p:spPr bwMode="auto">
          <a:xfrm>
            <a:off x="468313" y="4724400"/>
            <a:ext cx="4745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Tone-map result into 24-bit BMP image: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0113" y="5157788"/>
            <a:ext cx="264636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rcode2bmp </a:t>
            </a:r>
            <a:r>
              <a:rPr lang="en-US" sz="1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specim.hsr</a:t>
            </a:r>
            <a:endParaRPr lang="en-US" sz="1600" dirty="0">
              <a:solidFill>
                <a:schemeClr val="accent1">
                  <a:lumMod val="40000"/>
                  <a:lumOff val="60000"/>
                </a:schemeClr>
              </a:solidFill>
              <a:latin typeface="Courier"/>
              <a:cs typeface="Courier"/>
            </a:endParaRPr>
          </a:p>
          <a:p>
            <a:pPr>
              <a:defRPr/>
            </a:pP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(open “</a:t>
            </a:r>
            <a:r>
              <a:rPr lang="en-US" sz="1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specim.bmp</a:t>
            </a: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Helvetica"/>
                <a:cs typeface="Helvetica"/>
              </a:rPr>
              <a:t>”)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New </a:t>
            </a:r>
            <a:r>
              <a:rPr lang="en-US" b="1" dirty="0" err="1" smtClean="0"/>
              <a:t>rcomb</a:t>
            </a:r>
            <a:r>
              <a:rPr lang="en-US" dirty="0" smtClean="0"/>
              <a:t> Tool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err="1" smtClean="0"/>
              <a:t>rcomb</a:t>
            </a:r>
            <a:r>
              <a:rPr lang="en-US" dirty="0" smtClean="0"/>
              <a:t> sits halfway between </a:t>
            </a:r>
            <a:r>
              <a:rPr lang="en-US" b="1" dirty="0" err="1" smtClean="0"/>
              <a:t>rmtxop</a:t>
            </a:r>
            <a:r>
              <a:rPr lang="en-US" dirty="0" smtClean="0"/>
              <a:t>, which performs matrix operations, and </a:t>
            </a:r>
            <a:r>
              <a:rPr lang="en-US" b="1" dirty="0" err="1" smtClean="0"/>
              <a:t>pcomb</a:t>
            </a:r>
            <a:r>
              <a:rPr lang="en-US" dirty="0" smtClean="0"/>
              <a:t>, which combines HDR images</a:t>
            </a:r>
          </a:p>
          <a:p>
            <a:pPr eaLnBrk="1" hangingPunct="1">
              <a:defRPr/>
            </a:pPr>
            <a:r>
              <a:rPr lang="en-US" dirty="0" smtClean="0"/>
              <a:t>Less memory for supported operations</a:t>
            </a:r>
          </a:p>
          <a:p>
            <a:pPr lvl="1" eaLnBrk="1" hangingPunct="1">
              <a:defRPr/>
            </a:pPr>
            <a:r>
              <a:rPr lang="en-US" dirty="0" smtClean="0"/>
              <a:t>i.e., everything but transpose operation or concatenating more than two matrices</a:t>
            </a:r>
          </a:p>
          <a:p>
            <a:pPr lvl="1" eaLnBrk="1" hangingPunct="1">
              <a:defRPr/>
            </a:pPr>
            <a:r>
              <a:rPr lang="en-US" dirty="0" smtClean="0"/>
              <a:t>can stream inputs with </a:t>
            </a:r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∞</a:t>
            </a:r>
            <a:r>
              <a:rPr lang="en-US" dirty="0" smtClean="0"/>
              <a:t> rows</a:t>
            </a:r>
          </a:p>
          <a:p>
            <a:pPr eaLnBrk="1" hangingPunct="1">
              <a:defRPr/>
            </a:pPr>
            <a:r>
              <a:rPr lang="en-US" dirty="0" smtClean="0"/>
              <a:t>Programmable like </a:t>
            </a:r>
            <a:r>
              <a:rPr lang="en-US" b="1" dirty="0" err="1" smtClean="0"/>
              <a:t>pcomb</a:t>
            </a:r>
            <a:r>
              <a:rPr lang="en-US" dirty="0" smtClean="0"/>
              <a:t>, but for matrix and HSR input and output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Example Spectral Scene</a:t>
            </a:r>
            <a:endParaRPr lang="en-US" dirty="0"/>
          </a:p>
        </p:txBody>
      </p:sp>
      <p:pic>
        <p:nvPicPr>
          <p:cNvPr id="4" name="Content Placeholder 3" descr="fluor24_def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" b="513"/>
          <a:stretch>
            <a:fillRect/>
          </a:stretch>
        </p:blipFill>
        <p:spPr/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5435600" y="4724400"/>
            <a:ext cx="1389063" cy="585788"/>
            <a:chOff x="5436096" y="4725144"/>
            <a:chExt cx="1389210" cy="585356"/>
          </a:xfrm>
        </p:grpSpPr>
        <p:sp>
          <p:nvSpPr>
            <p:cNvPr id="33803" name="TextBox 6"/>
            <p:cNvSpPr txBox="1">
              <a:spLocks noChangeArrowheads="1"/>
            </p:cNvSpPr>
            <p:nvPr/>
          </p:nvSpPr>
          <p:spPr bwMode="auto">
            <a:xfrm>
              <a:off x="5436096" y="4941168"/>
              <a:ext cx="13892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BlueFlower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5939387" y="4725144"/>
              <a:ext cx="73033" cy="28871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1187450" y="1844675"/>
            <a:ext cx="6921500" cy="4689475"/>
            <a:chOff x="1187624" y="1844824"/>
            <a:chExt cx="6920720" cy="4689839"/>
          </a:xfrm>
        </p:grpSpPr>
        <p:sp>
          <p:nvSpPr>
            <p:cNvPr id="33797" name="TextBox 4"/>
            <p:cNvSpPr txBox="1">
              <a:spLocks noChangeArrowheads="1"/>
            </p:cNvSpPr>
            <p:nvPr/>
          </p:nvSpPr>
          <p:spPr bwMode="auto">
            <a:xfrm>
              <a:off x="1187624" y="3212976"/>
              <a:ext cx="6045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Red</a:t>
              </a:r>
            </a:p>
          </p:txBody>
        </p:sp>
        <p:sp>
          <p:nvSpPr>
            <p:cNvPr id="33798" name="TextBox 5"/>
            <p:cNvSpPr txBox="1">
              <a:spLocks noChangeArrowheads="1"/>
            </p:cNvSpPr>
            <p:nvPr/>
          </p:nvSpPr>
          <p:spPr bwMode="auto">
            <a:xfrm>
              <a:off x="7452320" y="3212976"/>
              <a:ext cx="6560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Blue</a:t>
              </a:r>
            </a:p>
          </p:txBody>
        </p:sp>
        <p:sp>
          <p:nvSpPr>
            <p:cNvPr id="33799" name="TextBox 9"/>
            <p:cNvSpPr txBox="1">
              <a:spLocks noChangeArrowheads="1"/>
            </p:cNvSpPr>
            <p:nvPr/>
          </p:nvSpPr>
          <p:spPr bwMode="auto">
            <a:xfrm>
              <a:off x="5004048" y="3861048"/>
              <a:ext cx="70527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Gold</a:t>
              </a:r>
            </a:p>
          </p:txBody>
        </p:sp>
        <p:sp>
          <p:nvSpPr>
            <p:cNvPr id="33800" name="TextBox 10"/>
            <p:cNvSpPr txBox="1">
              <a:spLocks noChangeArrowheads="1"/>
            </p:cNvSpPr>
            <p:nvPr/>
          </p:nvSpPr>
          <p:spPr bwMode="auto">
            <a:xfrm>
              <a:off x="3563888" y="3140968"/>
              <a:ext cx="12210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Neutral.8</a:t>
              </a:r>
            </a:p>
          </p:txBody>
        </p:sp>
        <p:sp>
          <p:nvSpPr>
            <p:cNvPr id="33801" name="TextBox 11"/>
            <p:cNvSpPr txBox="1">
              <a:spLocks noChangeArrowheads="1"/>
            </p:cNvSpPr>
            <p:nvPr/>
          </p:nvSpPr>
          <p:spPr bwMode="auto">
            <a:xfrm>
              <a:off x="5292080" y="1844824"/>
              <a:ext cx="147735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tx2"/>
                  </a:solidFill>
                </a:rPr>
                <a:t>Fluorescent</a:t>
              </a:r>
            </a:p>
          </p:txBody>
        </p:sp>
        <p:sp>
          <p:nvSpPr>
            <p:cNvPr id="33802" name="TextBox 12"/>
            <p:cNvSpPr txBox="1">
              <a:spLocks noChangeArrowheads="1"/>
            </p:cNvSpPr>
            <p:nvPr/>
          </p:nvSpPr>
          <p:spPr bwMode="auto">
            <a:xfrm>
              <a:off x="3714267" y="6165304"/>
              <a:ext cx="1915130" cy="369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/>
                <a:t>MacBeth Colors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Talk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Introduction and context</a:t>
            </a:r>
          </a:p>
          <a:p>
            <a:pPr>
              <a:defRPr/>
            </a:pPr>
            <a:r>
              <a:rPr lang="en-US" dirty="0" smtClean="0"/>
              <a:t>New </a:t>
            </a:r>
            <a:r>
              <a:rPr lang="en-US" i="1" dirty="0" smtClean="0"/>
              <a:t>Radiance</a:t>
            </a:r>
            <a:r>
              <a:rPr lang="en-US" dirty="0" smtClean="0"/>
              <a:t> primitives</a:t>
            </a:r>
          </a:p>
          <a:p>
            <a:pPr>
              <a:defRPr/>
            </a:pPr>
            <a:r>
              <a:rPr lang="en-US" dirty="0" smtClean="0"/>
              <a:t>New rendering parameters</a:t>
            </a:r>
          </a:p>
          <a:p>
            <a:pPr>
              <a:defRPr/>
            </a:pPr>
            <a:r>
              <a:rPr lang="en-US" i="1" dirty="0" smtClean="0"/>
              <a:t>Radiance</a:t>
            </a:r>
            <a:r>
              <a:rPr lang="en-US" dirty="0" smtClean="0"/>
              <a:t> tools for </a:t>
            </a:r>
            <a:r>
              <a:rPr lang="en-US" dirty="0" err="1" smtClean="0"/>
              <a:t>hyperspectral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Example scene with comparisons</a:t>
            </a:r>
          </a:p>
          <a:p>
            <a:pPr>
              <a:defRPr/>
            </a:pPr>
            <a:r>
              <a:rPr lang="en-US" dirty="0" smtClean="0"/>
              <a:t>Discussion and future outlook</a:t>
            </a:r>
          </a:p>
          <a:p>
            <a:pPr>
              <a:defRPr/>
            </a:pPr>
            <a:r>
              <a:rPr lang="en-US" dirty="0" smtClean="0"/>
              <a:t>Conclusion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MacBeth</a:t>
            </a:r>
            <a:r>
              <a:rPr lang="en-US" dirty="0" smtClean="0"/>
              <a:t> Reflectance Spectra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064" b="-748"/>
          <a:stretch/>
        </p:blipFill>
        <p:spPr>
          <a:xfrm>
            <a:off x="457200" y="1600200"/>
            <a:ext cx="8229600" cy="497681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Fluorescent Lamp Spectrum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221" r="-6221"/>
          <a:stretch>
            <a:fillRect/>
          </a:stretch>
        </p:blipFill>
        <p:spPr>
          <a:xfrm>
            <a:off x="123825" y="1600200"/>
            <a:ext cx="8769350" cy="4822825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Error from Rendering in RGB</a:t>
            </a:r>
            <a:endParaRPr lang="en-US" dirty="0"/>
          </a:p>
        </p:txBody>
      </p:sp>
      <p:pic>
        <p:nvPicPr>
          <p:cNvPr id="6" name="Content Placeholder 5" descr="diff_fcRGB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20" b="-4320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RGB Rendering</a:t>
            </a:r>
            <a:endParaRPr lang="en-US" dirty="0"/>
          </a:p>
        </p:txBody>
      </p:sp>
      <p:pic>
        <p:nvPicPr>
          <p:cNvPr id="4" name="Content Placeholder 3" descr="fluor_def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8" r="-518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Reference Solution</a:t>
            </a:r>
            <a:br>
              <a:rPr lang="en-US" dirty="0" smtClean="0"/>
            </a:br>
            <a:r>
              <a:rPr lang="en-US" sz="3600" dirty="0" smtClean="0"/>
              <a:t>(81 spectral samples)</a:t>
            </a:r>
            <a:endParaRPr lang="en-US" sz="3600" dirty="0"/>
          </a:p>
        </p:txBody>
      </p:sp>
      <p:pic>
        <p:nvPicPr>
          <p:cNvPr id="4" name="Content Placeholder 3" descr="fluor81_def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8" r="-518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Rendering with 6 Spectral Samples</a:t>
            </a:r>
            <a:endParaRPr lang="en-US" dirty="0"/>
          </a:p>
        </p:txBody>
      </p:sp>
      <p:pic>
        <p:nvPicPr>
          <p:cNvPr id="4" name="Content Placeholder 3" descr="fluor6_def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8" r="-518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Error with 6 Spectral Samples</a:t>
            </a:r>
            <a:endParaRPr lang="en-US" dirty="0"/>
          </a:p>
        </p:txBody>
      </p:sp>
      <p:pic>
        <p:nvPicPr>
          <p:cNvPr id="4" name="Content Placeholder 3" descr="diff_fc6.t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20" b="-4320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9 Spectral Sample Error</a:t>
            </a:r>
            <a:endParaRPr lang="en-US" dirty="0"/>
          </a:p>
        </p:txBody>
      </p:sp>
      <p:pic>
        <p:nvPicPr>
          <p:cNvPr id="4" name="Content Placeholder 3" descr="diff_fc9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20" b="-4320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12 Spectral Sample Error</a:t>
            </a:r>
            <a:endParaRPr lang="en-US" dirty="0"/>
          </a:p>
        </p:txBody>
      </p:sp>
      <p:pic>
        <p:nvPicPr>
          <p:cNvPr id="4" name="Content Placeholder 3" descr="diff_fc12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20" b="-4320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15 Spectral Sample Error</a:t>
            </a:r>
            <a:endParaRPr lang="en-US" dirty="0"/>
          </a:p>
        </p:txBody>
      </p:sp>
      <p:pic>
        <p:nvPicPr>
          <p:cNvPr id="4" name="Content Placeholder 3" descr="diff_fc15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20" b="-4320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What Is </a:t>
            </a:r>
            <a:r>
              <a:rPr lang="en-US" i="1" dirty="0" smtClean="0"/>
              <a:t>Radiance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i="1" dirty="0" smtClean="0"/>
              <a:t>“Radiance”</a:t>
            </a:r>
            <a:r>
              <a:rPr lang="en-US" dirty="0" smtClean="0"/>
              <a:t> is a software package first developed in the late 1980’s and still in use by building researchers and designers today</a:t>
            </a:r>
            <a:endParaRPr lang="en-US" i="1" dirty="0" smtClean="0"/>
          </a:p>
          <a:p>
            <a:pPr>
              <a:defRPr/>
            </a:pPr>
            <a:r>
              <a:rPr lang="en-US" u="sng" dirty="0" smtClean="0"/>
              <a:t>Radiance</a:t>
            </a:r>
            <a:r>
              <a:rPr lang="en-US" dirty="0" smtClean="0"/>
              <a:t> is a unit of light flux measurement (watts/steradian-meter</a:t>
            </a:r>
            <a:r>
              <a:rPr lang="en-US" baseline="30000" dirty="0" smtClean="0"/>
              <a:t>2</a:t>
            </a:r>
            <a:r>
              <a:rPr lang="en-US" dirty="0" smtClean="0"/>
              <a:t> in SI units)</a:t>
            </a:r>
          </a:p>
          <a:p>
            <a:pPr>
              <a:defRPr/>
            </a:pPr>
            <a:r>
              <a:rPr lang="en-US" dirty="0" smtClean="0"/>
              <a:t>Spectral radiance subdivides light over multiple wavelengths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18 Spectral Sample Error</a:t>
            </a:r>
            <a:endParaRPr lang="en-US" dirty="0"/>
          </a:p>
        </p:txBody>
      </p:sp>
      <p:pic>
        <p:nvPicPr>
          <p:cNvPr id="4" name="Content Placeholder 3" descr="diff_fc18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20" b="-4320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21 Spectral Sample Error</a:t>
            </a:r>
            <a:endParaRPr lang="en-US" dirty="0"/>
          </a:p>
        </p:txBody>
      </p:sp>
      <p:pic>
        <p:nvPicPr>
          <p:cNvPr id="4" name="Content Placeholder 3" descr="diff_fc21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20" b="-4320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24 Spectral Sample Error</a:t>
            </a:r>
            <a:endParaRPr lang="en-US" dirty="0"/>
          </a:p>
        </p:txBody>
      </p:sp>
      <p:pic>
        <p:nvPicPr>
          <p:cNvPr id="4" name="Content Placeholder 3" descr="diff_fc24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20" b="-4320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3" descr="render_tim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5"/>
          <a:stretch>
            <a:fillRect/>
          </a:stretch>
        </p:blipFill>
        <p:spPr bwMode="auto">
          <a:xfrm>
            <a:off x="1547813" y="1250950"/>
            <a:ext cx="5994400" cy="507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TextBox 4"/>
          <p:cNvSpPr txBox="1">
            <a:spLocks noChangeArrowheads="1"/>
          </p:cNvSpPr>
          <p:nvPr/>
        </p:nvSpPr>
        <p:spPr bwMode="auto">
          <a:xfrm>
            <a:off x="395288" y="476250"/>
            <a:ext cx="84089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Rendering Time for Different Spectral Sample Densities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Photopic</a:t>
            </a:r>
            <a:r>
              <a:rPr lang="en-US" dirty="0" smtClean="0"/>
              <a:t> Luminance</a:t>
            </a:r>
            <a:endParaRPr lang="en-US" dirty="0"/>
          </a:p>
        </p:txBody>
      </p:sp>
      <p:pic>
        <p:nvPicPr>
          <p:cNvPr id="4" name="Content Placeholder 3" descr="fluor_phot_fc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20" b="-4320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Melanopic</a:t>
            </a:r>
            <a:r>
              <a:rPr lang="en-US" dirty="0" smtClean="0"/>
              <a:t> Luminance</a:t>
            </a:r>
            <a:br>
              <a:rPr lang="en-US" dirty="0" smtClean="0"/>
            </a:br>
            <a:r>
              <a:rPr lang="en-US" sz="3600" dirty="0" smtClean="0"/>
              <a:t>(from 24 spectral samples)</a:t>
            </a:r>
            <a:endParaRPr lang="en-US" dirty="0"/>
          </a:p>
        </p:txBody>
      </p:sp>
      <p:pic>
        <p:nvPicPr>
          <p:cNvPr id="4" name="Content Placeholder 3" descr="fluor_mel_fc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20" b="-4320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Melanopic</a:t>
            </a:r>
            <a:r>
              <a:rPr lang="en-US" dirty="0" smtClean="0"/>
              <a:t> Luminance</a:t>
            </a:r>
            <a:br>
              <a:rPr lang="en-US" dirty="0" smtClean="0"/>
            </a:br>
            <a:r>
              <a:rPr lang="en-US" sz="3600" dirty="0" smtClean="0"/>
              <a:t>(estimated from RGB)</a:t>
            </a:r>
            <a:endParaRPr lang="en-US" dirty="0"/>
          </a:p>
        </p:txBody>
      </p:sp>
      <p:pic>
        <p:nvPicPr>
          <p:cNvPr id="5" name="Content Placeholder 4" descr="fluor_melRGB_fc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20" b="-4320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Relative Error </a:t>
            </a:r>
            <a:r>
              <a:rPr lang="en-US" smtClean="0"/>
              <a:t>from Using</a:t>
            </a:r>
            <a:br>
              <a:rPr lang="en-US" smtClean="0"/>
            </a:br>
            <a:r>
              <a:rPr lang="en-US" smtClean="0"/>
              <a:t>RGB </a:t>
            </a:r>
            <a:r>
              <a:rPr lang="en-US" dirty="0" smtClean="0"/>
              <a:t>Estimate</a:t>
            </a:r>
            <a:endParaRPr lang="en-US" dirty="0"/>
          </a:p>
        </p:txBody>
      </p:sp>
      <p:grpSp>
        <p:nvGrpSpPr>
          <p:cNvPr id="53250" name="Group 8"/>
          <p:cNvGrpSpPr>
            <a:grpSpLocks/>
          </p:cNvGrpSpPr>
          <p:nvPr/>
        </p:nvGrpSpPr>
        <p:grpSpPr bwMode="auto">
          <a:xfrm>
            <a:off x="755650" y="6165850"/>
            <a:ext cx="7702550" cy="368300"/>
            <a:chOff x="755576" y="6165304"/>
            <a:chExt cx="7702185" cy="369332"/>
          </a:xfrm>
        </p:grpSpPr>
        <p:sp>
          <p:nvSpPr>
            <p:cNvPr id="53252" name="TextBox 5"/>
            <p:cNvSpPr txBox="1">
              <a:spLocks noChangeArrowheads="1"/>
            </p:cNvSpPr>
            <p:nvPr/>
          </p:nvSpPr>
          <p:spPr bwMode="auto">
            <a:xfrm>
              <a:off x="755576" y="6165304"/>
              <a:ext cx="7644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/>
                <a:t>-25%</a:t>
              </a:r>
            </a:p>
          </p:txBody>
        </p:sp>
        <p:sp>
          <p:nvSpPr>
            <p:cNvPr id="53253" name="TextBox 6"/>
            <p:cNvSpPr txBox="1">
              <a:spLocks noChangeArrowheads="1"/>
            </p:cNvSpPr>
            <p:nvPr/>
          </p:nvSpPr>
          <p:spPr bwMode="auto">
            <a:xfrm>
              <a:off x="7643378" y="6165304"/>
              <a:ext cx="8143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/>
                <a:t>+25%</a:t>
              </a:r>
            </a:p>
          </p:txBody>
        </p:sp>
        <p:sp>
          <p:nvSpPr>
            <p:cNvPr id="53254" name="TextBox 7"/>
            <p:cNvSpPr txBox="1">
              <a:spLocks noChangeArrowheads="1"/>
            </p:cNvSpPr>
            <p:nvPr/>
          </p:nvSpPr>
          <p:spPr bwMode="auto">
            <a:xfrm>
              <a:off x="4427984" y="6165304"/>
              <a:ext cx="3306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0</a:t>
              </a:r>
            </a:p>
          </p:txBody>
        </p:sp>
      </p:grpSp>
      <p:pic>
        <p:nvPicPr>
          <p:cNvPr id="11" name="Content Placeholder 10" descr="fluor_merr_fc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97" r="-9397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Points for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Improvement levels off around 18 samples, at least for this scene</a:t>
            </a:r>
          </a:p>
          <a:p>
            <a:pPr>
              <a:defRPr/>
            </a:pPr>
            <a:r>
              <a:rPr lang="en-US" dirty="0" smtClean="0"/>
              <a:t>Benefits of RGB color space over straight spectral rendering means we don’t see advantage until 9 samples</a:t>
            </a:r>
          </a:p>
          <a:p>
            <a:pPr>
              <a:defRPr/>
            </a:pPr>
            <a:r>
              <a:rPr lang="en-US" dirty="0" smtClean="0"/>
              <a:t>Better selection of RGB primaries leads to more accurate results (EGWR ‘02)</a:t>
            </a:r>
          </a:p>
          <a:p>
            <a:pPr>
              <a:defRPr/>
            </a:pPr>
            <a:r>
              <a:rPr lang="en-US" dirty="0" smtClean="0"/>
              <a:t>Extending beyond visible limits?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Error from Rendering in RGB</a:t>
            </a:r>
            <a:endParaRPr lang="en-US" dirty="0"/>
          </a:p>
        </p:txBody>
      </p:sp>
      <p:pic>
        <p:nvPicPr>
          <p:cNvPr id="6" name="Content Placeholder 5" descr="diff_fcRGB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20" b="-4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2727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i="1" dirty="0" smtClean="0"/>
              <a:t>Radiance</a:t>
            </a:r>
            <a:r>
              <a:rPr lang="en-US" dirty="0" smtClean="0"/>
              <a:t> Rendering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2807" b="-2807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Using Sharpened RGB Space</a:t>
            </a:r>
            <a:endParaRPr lang="en-US" dirty="0"/>
          </a:p>
        </p:txBody>
      </p:sp>
      <p:pic>
        <p:nvPicPr>
          <p:cNvPr id="4" name="Content Placeholder 3" descr="diff_fcSharp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20" b="-4320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Extending Spectral Bounds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380-780 nm is used for most situations</a:t>
            </a:r>
          </a:p>
          <a:p>
            <a:pPr>
              <a:defRPr/>
            </a:pPr>
            <a:r>
              <a:rPr lang="en-US" dirty="0" smtClean="0"/>
              <a:t>Extending to NIR works OK, but far infrared of ~3000-100000 nm</a:t>
            </a:r>
            <a:r>
              <a:rPr lang="en-US" dirty="0"/>
              <a:t> </a:t>
            </a:r>
            <a:r>
              <a:rPr lang="en-US" dirty="0" smtClean="0"/>
              <a:t>is issue for uniform wavelength steps</a:t>
            </a:r>
          </a:p>
          <a:p>
            <a:pPr>
              <a:defRPr/>
            </a:pPr>
            <a:r>
              <a:rPr lang="en-US" dirty="0" smtClean="0"/>
              <a:t>Uniform steps in frequency would make more sense, but conflicts with current measurement conventions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Future Work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Further testing is needed (from you)</a:t>
            </a:r>
          </a:p>
          <a:p>
            <a:pPr lvl="1">
              <a:defRPr/>
            </a:pPr>
            <a:r>
              <a:rPr lang="en-US" dirty="0" smtClean="0"/>
              <a:t>6.0a installers available from </a:t>
            </a:r>
            <a:r>
              <a:rPr lang="en-US" dirty="0" err="1" smtClean="0"/>
              <a:t>GitHub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Photon-mapping is currently broken with spectral rendering turned on</a:t>
            </a:r>
          </a:p>
          <a:p>
            <a:pPr lvl="1">
              <a:defRPr/>
            </a:pPr>
            <a:r>
              <a:rPr lang="en-US" dirty="0" smtClean="0"/>
              <a:t>waiting on Roland </a:t>
            </a:r>
            <a:r>
              <a:rPr lang="en-US" dirty="0" err="1" smtClean="0"/>
              <a:t>Schregle</a:t>
            </a:r>
            <a:r>
              <a:rPr lang="en-US" dirty="0" smtClean="0"/>
              <a:t> to update it</a:t>
            </a:r>
          </a:p>
          <a:p>
            <a:pPr>
              <a:defRPr/>
            </a:pPr>
            <a:r>
              <a:rPr lang="en-US" dirty="0" smtClean="0"/>
              <a:t>May add HSR output to </a:t>
            </a:r>
            <a:r>
              <a:rPr lang="en-US" b="1" dirty="0" err="1" smtClean="0"/>
              <a:t>rpict</a:t>
            </a:r>
            <a:r>
              <a:rPr lang="en-US" dirty="0" smtClean="0"/>
              <a:t> at some point, but this faces challenges</a:t>
            </a:r>
          </a:p>
          <a:p>
            <a:pPr lvl="1">
              <a:defRPr/>
            </a:pPr>
            <a:r>
              <a:rPr lang="en-US" dirty="0" smtClean="0"/>
              <a:t>image plane sampling is main problem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Future Work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Holly </a:t>
            </a:r>
            <a:r>
              <a:rPr lang="en-US" dirty="0" err="1" smtClean="0"/>
              <a:t>Rushmeier</a:t>
            </a:r>
            <a:r>
              <a:rPr lang="en-US" dirty="0" smtClean="0"/>
              <a:t> has NSF grant to look at sharing information, code for </a:t>
            </a:r>
            <a:r>
              <a:rPr lang="en-US" dirty="0" err="1" smtClean="0"/>
              <a:t>hyperspectral</a:t>
            </a:r>
            <a:r>
              <a:rPr lang="en-US" dirty="0" smtClean="0"/>
              <a:t> rendering</a:t>
            </a:r>
          </a:p>
          <a:p>
            <a:pPr>
              <a:defRPr/>
            </a:pPr>
            <a:r>
              <a:rPr lang="en-US" dirty="0" err="1" smtClean="0"/>
              <a:t>Taoning</a:t>
            </a:r>
            <a:r>
              <a:rPr lang="en-US" dirty="0" smtClean="0"/>
              <a:t> Wang and other researchers are working on spectral sky models</a:t>
            </a:r>
          </a:p>
          <a:p>
            <a:pPr>
              <a:defRPr/>
            </a:pPr>
            <a:r>
              <a:rPr lang="en-US" dirty="0" smtClean="0"/>
              <a:t>Need to make changes/additions to annual simulation methods for multi-spectral (</a:t>
            </a:r>
            <a:r>
              <a:rPr lang="en-US" b="1" dirty="0" err="1" smtClean="0"/>
              <a:t>gendaylit</a:t>
            </a:r>
            <a:r>
              <a:rPr lang="en-US" dirty="0" smtClean="0"/>
              <a:t>, </a:t>
            </a:r>
            <a:r>
              <a:rPr lang="en-US" b="1" dirty="0" err="1" smtClean="0"/>
              <a:t>gendaymtx</a:t>
            </a:r>
            <a:r>
              <a:rPr lang="en-US" dirty="0" smtClean="0"/>
              <a:t>, etc.)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New spectral sampling can improve accuracy for some situations</a:t>
            </a:r>
          </a:p>
          <a:p>
            <a:pPr lvl="1">
              <a:defRPr/>
            </a:pPr>
            <a:r>
              <a:rPr lang="en-US" dirty="0" smtClean="0"/>
              <a:t>includes support for </a:t>
            </a:r>
            <a:r>
              <a:rPr lang="en-US" dirty="0" err="1" smtClean="0"/>
              <a:t>melanopic</a:t>
            </a:r>
            <a:r>
              <a:rPr lang="en-US" dirty="0" smtClean="0"/>
              <a:t> response</a:t>
            </a:r>
          </a:p>
          <a:p>
            <a:pPr>
              <a:defRPr/>
            </a:pPr>
            <a:r>
              <a:rPr lang="en-US" dirty="0" smtClean="0"/>
              <a:t>Much work remains on the data side</a:t>
            </a:r>
          </a:p>
          <a:p>
            <a:pPr lvl="1">
              <a:defRPr/>
            </a:pPr>
            <a:r>
              <a:rPr lang="en-US" dirty="0" smtClean="0"/>
              <a:t>sky models and measurements</a:t>
            </a:r>
          </a:p>
          <a:p>
            <a:pPr lvl="1">
              <a:defRPr/>
            </a:pPr>
            <a:r>
              <a:rPr lang="en-US" dirty="0" smtClean="0"/>
              <a:t>materials</a:t>
            </a:r>
            <a:r>
              <a:rPr lang="en-US" smtClean="0"/>
              <a:t>, possibly BSDFs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Incorporating code into 3</a:t>
            </a:r>
            <a:r>
              <a:rPr lang="en-US" baseline="30000" dirty="0" smtClean="0"/>
              <a:t>rd</a:t>
            </a:r>
            <a:r>
              <a:rPr lang="en-US" dirty="0" smtClean="0"/>
              <a:t> party tools and interfaces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Corresponding Luminance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2807" b="-2807"/>
          <a:stretch>
            <a:fillRect/>
          </a:stretch>
        </p:blipFill>
        <p:spPr/>
      </p:pic>
      <p:pic>
        <p:nvPicPr>
          <p:cNvPr id="1843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628775"/>
            <a:ext cx="13239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What Is Hyperspectral?</a:t>
            </a:r>
            <a:endParaRPr lang="en-US" dirty="0" smtClean="0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Traditional rendering uses RGB to represent color values</a:t>
            </a:r>
          </a:p>
          <a:p>
            <a:pPr lvl="1" eaLnBrk="1" hangingPunct="1">
              <a:defRPr/>
            </a:pPr>
            <a:r>
              <a:rPr lang="en-US" dirty="0" smtClean="0"/>
              <a:t>3x3 matrix to CIE XYZ </a:t>
            </a:r>
            <a:r>
              <a:rPr lang="en-US" dirty="0" err="1" smtClean="0"/>
              <a:t>colorimetry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err="1" smtClean="0"/>
              <a:t>Hyperspectral</a:t>
            </a:r>
            <a:r>
              <a:rPr lang="en-US" dirty="0" smtClean="0"/>
              <a:t> rendering divides spectrum into &gt;3 (typically ≥9) bands</a:t>
            </a:r>
          </a:p>
          <a:p>
            <a:pPr eaLnBrk="1" hangingPunct="1">
              <a:defRPr/>
            </a:pPr>
            <a:r>
              <a:rPr lang="en-US" dirty="0" smtClean="0"/>
              <a:t>Spectral limits may exceed those of human visual response (IR, UV)</a:t>
            </a:r>
          </a:p>
          <a:p>
            <a:pPr eaLnBrk="1" hangingPunct="1">
              <a:defRPr/>
            </a:pPr>
            <a:r>
              <a:rPr lang="en-US" dirty="0" smtClean="0"/>
              <a:t>More accurate with new applications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Current Impetus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Many researchers and practitioners are concerned with </a:t>
            </a:r>
            <a:r>
              <a:rPr lang="en-US" dirty="0" err="1" smtClean="0"/>
              <a:t>melanopic</a:t>
            </a:r>
            <a:r>
              <a:rPr lang="en-US" dirty="0" smtClean="0"/>
              <a:t> response</a:t>
            </a:r>
          </a:p>
          <a:p>
            <a:pPr lvl="1" eaLnBrk="1" hangingPunct="1">
              <a:defRPr/>
            </a:pPr>
            <a:r>
              <a:rPr lang="en-US" dirty="0" err="1" smtClean="0"/>
              <a:t>melanopic</a:t>
            </a:r>
            <a:r>
              <a:rPr lang="en-US" dirty="0" smtClean="0"/>
              <a:t> </a:t>
            </a:r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≠</a:t>
            </a:r>
            <a:r>
              <a:rPr lang="en-US" dirty="0"/>
              <a:t> </a:t>
            </a:r>
            <a:r>
              <a:rPr lang="en-US" dirty="0" smtClean="0"/>
              <a:t>photometric sensitivity</a:t>
            </a:r>
          </a:p>
          <a:p>
            <a:pPr lvl="1" eaLnBrk="1" hangingPunct="1">
              <a:defRPr/>
            </a:pPr>
            <a:r>
              <a:rPr lang="en-US" dirty="0" smtClean="0"/>
              <a:t>distrust of approximations from RGB</a:t>
            </a:r>
          </a:p>
          <a:p>
            <a:pPr eaLnBrk="1" hangingPunct="1">
              <a:defRPr/>
            </a:pPr>
            <a:r>
              <a:rPr lang="en-US" dirty="0" smtClean="0"/>
              <a:t>Active research in terrestrial solar and sky spectra</a:t>
            </a:r>
          </a:p>
          <a:p>
            <a:pPr eaLnBrk="1" hangingPunct="1">
              <a:defRPr/>
            </a:pPr>
            <a:r>
              <a:rPr lang="en-US" dirty="0"/>
              <a:t>Current methods mostly retrace rays using </a:t>
            </a:r>
            <a:r>
              <a:rPr lang="en-US" i="1" dirty="0" smtClean="0"/>
              <a:t>Radiance</a:t>
            </a:r>
            <a:endParaRPr lang="en-US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of Native </a:t>
            </a:r>
            <a:r>
              <a:rPr lang="en-US" dirty="0" err="1" smtClean="0"/>
              <a:t>Hyperspectral</a:t>
            </a:r>
            <a:r>
              <a:rPr lang="en-US" dirty="0" smtClean="0"/>
              <a:t> 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efficient, since rays do not need to be stored or retraced</a:t>
            </a:r>
          </a:p>
          <a:p>
            <a:r>
              <a:rPr lang="en-US" dirty="0" smtClean="0"/>
              <a:t>Retracing rays also leads to chromatic noise due to non-repeating ray trees</a:t>
            </a:r>
          </a:p>
          <a:p>
            <a:r>
              <a:rPr lang="en-US" dirty="0" smtClean="0"/>
              <a:t>New HSR (</a:t>
            </a:r>
            <a:r>
              <a:rPr lang="en-US" dirty="0" err="1" smtClean="0"/>
              <a:t>hyperspectral</a:t>
            </a:r>
            <a:r>
              <a:rPr lang="en-US" dirty="0" smtClean="0"/>
              <a:t> radiance) image format introduced</a:t>
            </a:r>
          </a:p>
          <a:p>
            <a:pPr lvl="1"/>
            <a:r>
              <a:rPr lang="en-US" dirty="0" smtClean="0"/>
              <a:t>new tools for HSR display and </a:t>
            </a:r>
            <a:r>
              <a:rPr lang="en-US" dirty="0" err="1" smtClean="0"/>
              <a:t>calcs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83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Sensitivity Curves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2604" r="-12604"/>
          <a:stretch>
            <a:fillRect/>
          </a:stretch>
        </p:blipFill>
        <p:spPr>
          <a:xfrm>
            <a:off x="-323850" y="1600200"/>
            <a:ext cx="8229600" cy="4525963"/>
          </a:xfrm>
        </p:spPr>
      </p:pic>
      <p:sp>
        <p:nvSpPr>
          <p:cNvPr id="21507" name="TextBox 4"/>
          <p:cNvSpPr txBox="1">
            <a:spLocks noChangeArrowheads="1"/>
          </p:cNvSpPr>
          <p:nvPr/>
        </p:nvSpPr>
        <p:spPr bwMode="auto">
          <a:xfrm rot="-5400000">
            <a:off x="2840831" y="1559719"/>
            <a:ext cx="8159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chemeClr val="tx2"/>
                </a:solidFill>
              </a:rPr>
              <a:t>Melanopic</a:t>
            </a:r>
          </a:p>
          <a:p>
            <a:pPr eaLnBrk="1" hangingPunct="1"/>
            <a:r>
              <a:rPr lang="en-US" sz="1000">
                <a:solidFill>
                  <a:schemeClr val="tx2"/>
                </a:solidFill>
              </a:rPr>
              <a:t>Scotopic</a:t>
            </a:r>
          </a:p>
          <a:p>
            <a:pPr eaLnBrk="1" hangingPunct="1"/>
            <a:endParaRPr lang="en-US" sz="1600">
              <a:solidFill>
                <a:schemeClr val="tx2"/>
              </a:solidFill>
            </a:endParaRPr>
          </a:p>
          <a:p>
            <a:pPr eaLnBrk="1" hangingPunct="1"/>
            <a:endParaRPr lang="en-US" sz="1000">
              <a:solidFill>
                <a:schemeClr val="tx2"/>
              </a:solidFill>
            </a:endParaRPr>
          </a:p>
          <a:p>
            <a:pPr eaLnBrk="1" hangingPunct="1"/>
            <a:r>
              <a:rPr lang="en-US" sz="1000">
                <a:solidFill>
                  <a:schemeClr val="tx2"/>
                </a:solidFill>
              </a:rPr>
              <a:t>Photopic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Custom 2">
      <a:dk1>
        <a:srgbClr val="F6F9F9"/>
      </a:dk1>
      <a:lt1>
        <a:srgbClr val="FFFFFF"/>
      </a:lt1>
      <a:dk2>
        <a:srgbClr val="111F41"/>
      </a:dk2>
      <a:lt2>
        <a:srgbClr val="FFFFFF"/>
      </a:lt2>
      <a:accent1>
        <a:srgbClr val="CC8E1E"/>
      </a:accent1>
      <a:accent2>
        <a:srgbClr val="CCCCFF"/>
      </a:accent2>
      <a:accent3>
        <a:srgbClr val="AAABB0"/>
      </a:accent3>
      <a:accent4>
        <a:srgbClr val="DADADA"/>
      </a:accent4>
      <a:accent5>
        <a:srgbClr val="BDCEE3"/>
      </a:accent5>
      <a:accent6>
        <a:srgbClr val="B9B9E7"/>
      </a:accent6>
      <a:hlink>
        <a:srgbClr val="F3EE5B"/>
      </a:hlink>
      <a:folHlink>
        <a:srgbClr val="FFE4AD"/>
      </a:folHlink>
    </a:clrScheme>
    <a:fontScheme name="Diseño predeterminado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5189</TotalTime>
  <Words>1089</Words>
  <Application>Microsoft Macintosh PowerPoint</Application>
  <PresentationFormat>On-screen Show (4:3)</PresentationFormat>
  <Paragraphs>187</Paragraphs>
  <Slides>44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Diseño predeterminado</vt:lpstr>
      <vt:lpstr>Hyperspectral Rendering in Radiance</vt:lpstr>
      <vt:lpstr>Talk Outline</vt:lpstr>
      <vt:lpstr>What Is Radiance?</vt:lpstr>
      <vt:lpstr>Radiance Rendering</vt:lpstr>
      <vt:lpstr>Corresponding Luminance</vt:lpstr>
      <vt:lpstr>What Is Hyperspectral?</vt:lpstr>
      <vt:lpstr>Current Impetus</vt:lpstr>
      <vt:lpstr>Advantages of Native Hyperspectral Rendering</vt:lpstr>
      <vt:lpstr>Sensitivity Curves</vt:lpstr>
      <vt:lpstr>Radiance System Design</vt:lpstr>
      <vt:lpstr>Hyperspectral Extensions</vt:lpstr>
      <vt:lpstr>How Spectral Patterns Work</vt:lpstr>
      <vt:lpstr>Partitioning the Spectrum</vt:lpstr>
      <vt:lpstr>Example Spectrum</vt:lpstr>
      <vt:lpstr>New Rendering Parameters</vt:lpstr>
      <vt:lpstr>New HSR Image Format</vt:lpstr>
      <vt:lpstr>Example with rtpict &amp; rcomb</vt:lpstr>
      <vt:lpstr>New rcomb Tool</vt:lpstr>
      <vt:lpstr>Example Spectral Scene</vt:lpstr>
      <vt:lpstr>MacBeth Reflectance Spectra</vt:lpstr>
      <vt:lpstr>Fluorescent Lamp Spectrum</vt:lpstr>
      <vt:lpstr>Error from Rendering in RGB</vt:lpstr>
      <vt:lpstr>RGB Rendering</vt:lpstr>
      <vt:lpstr>Reference Solution (81 spectral samples)</vt:lpstr>
      <vt:lpstr>Rendering with 6 Spectral Samples</vt:lpstr>
      <vt:lpstr>Error with 6 Spectral Samples</vt:lpstr>
      <vt:lpstr>9 Spectral Sample Error</vt:lpstr>
      <vt:lpstr>12 Spectral Sample Error</vt:lpstr>
      <vt:lpstr>15 Spectral Sample Error</vt:lpstr>
      <vt:lpstr>18 Spectral Sample Error</vt:lpstr>
      <vt:lpstr>21 Spectral Sample Error</vt:lpstr>
      <vt:lpstr>24 Spectral Sample Error</vt:lpstr>
      <vt:lpstr>PowerPoint Presentation</vt:lpstr>
      <vt:lpstr>Photopic Luminance</vt:lpstr>
      <vt:lpstr>Melanopic Luminance (from 24 spectral samples)</vt:lpstr>
      <vt:lpstr>Melanopic Luminance (estimated from RGB)</vt:lpstr>
      <vt:lpstr>Relative Error from Using RGB Estimate</vt:lpstr>
      <vt:lpstr>Points for Discussion</vt:lpstr>
      <vt:lpstr>Error from Rendering in RGB</vt:lpstr>
      <vt:lpstr>Using Sharpened RGB Space</vt:lpstr>
      <vt:lpstr>Extending Spectral Bounds</vt:lpstr>
      <vt:lpstr>Future Work (1)</vt:lpstr>
      <vt:lpstr>Future Work (2)</vt:lpstr>
      <vt:lpstr>Conclusions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Greg Ward</cp:lastModifiedBy>
  <cp:revision>639</cp:revision>
  <dcterms:created xsi:type="dcterms:W3CDTF">2010-05-23T14:28:12Z</dcterms:created>
  <dcterms:modified xsi:type="dcterms:W3CDTF">2024-04-11T22:52:49Z</dcterms:modified>
</cp:coreProperties>
</file>